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3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el Pereira" userId="fe15ef2a353eaa28" providerId="LiveId" clId="{D1451B3B-CA58-41F8-AC84-13FCD6CF8357}"/>
    <pc:docChg chg="modSld">
      <pc:chgData name="Isael Pereira" userId="fe15ef2a353eaa28" providerId="LiveId" clId="{D1451B3B-CA58-41F8-AC84-13FCD6CF8357}" dt="2026-10-16T13:48:43.342" v="14" actId="255"/>
      <pc:docMkLst>
        <pc:docMk/>
      </pc:docMkLst>
      <pc:sldChg chg="modSp mod">
        <pc:chgData name="Isael Pereira" userId="fe15ef2a353eaa28" providerId="LiveId" clId="{D1451B3B-CA58-41F8-AC84-13FCD6CF8357}" dt="2026-10-16T13:48:07.297" v="11" actId="20577"/>
        <pc:sldMkLst>
          <pc:docMk/>
          <pc:sldMk cId="0" sldId="264"/>
        </pc:sldMkLst>
        <pc:spChg chg="mod">
          <ac:chgData name="Isael Pereira" userId="fe15ef2a353eaa28" providerId="LiveId" clId="{D1451B3B-CA58-41F8-AC84-13FCD6CF8357}" dt="2026-10-16T13:48:07.297" v="11" actId="20577"/>
          <ac:spMkLst>
            <pc:docMk/>
            <pc:sldMk cId="0" sldId="264"/>
            <ac:spMk id="15" creationId="{00000000-0000-0000-0000-000000000000}"/>
          </ac:spMkLst>
        </pc:spChg>
      </pc:sldChg>
      <pc:sldChg chg="modSp mod">
        <pc:chgData name="Isael Pereira" userId="fe15ef2a353eaa28" providerId="LiveId" clId="{D1451B3B-CA58-41F8-AC84-13FCD6CF8357}" dt="2026-10-16T13:48:28.783" v="12" actId="255"/>
        <pc:sldMkLst>
          <pc:docMk/>
          <pc:sldMk cId="0" sldId="265"/>
        </pc:sldMkLst>
        <pc:spChg chg="mod">
          <ac:chgData name="Isael Pereira" userId="fe15ef2a353eaa28" providerId="LiveId" clId="{D1451B3B-CA58-41F8-AC84-13FCD6CF8357}" dt="2026-10-16T13:48:28.783" v="12" actId="255"/>
          <ac:spMkLst>
            <pc:docMk/>
            <pc:sldMk cId="0" sldId="265"/>
            <ac:spMk id="17" creationId="{00000000-0000-0000-0000-000000000000}"/>
          </ac:spMkLst>
        </pc:spChg>
      </pc:sldChg>
      <pc:sldChg chg="modSp mod">
        <pc:chgData name="Isael Pereira" userId="fe15ef2a353eaa28" providerId="LiveId" clId="{D1451B3B-CA58-41F8-AC84-13FCD6CF8357}" dt="2026-10-16T13:48:43.342" v="14" actId="255"/>
        <pc:sldMkLst>
          <pc:docMk/>
          <pc:sldMk cId="0" sldId="266"/>
        </pc:sldMkLst>
        <pc:spChg chg="mod">
          <ac:chgData name="Isael Pereira" userId="fe15ef2a353eaa28" providerId="LiveId" clId="{D1451B3B-CA58-41F8-AC84-13FCD6CF8357}" dt="2026-10-16T13:48:43.342" v="14" actId="255"/>
          <ac:spMkLst>
            <pc:docMk/>
            <pc:sldMk cId="0" sldId="266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767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2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5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7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9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1f607ede416288cf60b50668783dc51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4271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d2b0457e6d688e61811048938ebc22a3.png"/>
          <p:cNvPicPr>
            <a:picLocks noChangeAspect="1"/>
          </p:cNvPicPr>
          <p:nvPr/>
        </p:nvPicPr>
        <p:blipFill>
          <a:blip r:embed="rId4"/>
          <a:srcRect t="-400" b="-400"/>
          <a:stretch/>
        </p:blipFill>
        <p:spPr>
          <a:xfrm>
            <a:off x="0" y="2667305"/>
            <a:ext cx="18288000" cy="19202"/>
          </a:xfrm>
          <a:prstGeom prst="rect">
            <a:avLst/>
          </a:prstGeom>
        </p:spPr>
      </p:pic>
      <p:pic>
        <p:nvPicPr>
          <p:cNvPr id="4" name="Image 2" descr="gen-dedup-aa46b43efef16934365f88df1c056819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0" y="2723998"/>
            <a:ext cx="18288000" cy="9144"/>
          </a:xfrm>
          <a:prstGeom prst="rect">
            <a:avLst/>
          </a:prstGeom>
        </p:spPr>
      </p:pic>
      <p:pic>
        <p:nvPicPr>
          <p:cNvPr id="5" name="Image 3" descr="gen-dedup-533f5c90ebc52a9fdb3c77990e495fba.png"/>
          <p:cNvPicPr>
            <a:picLocks noChangeAspect="1"/>
          </p:cNvPicPr>
          <p:nvPr/>
        </p:nvPicPr>
        <p:blipFill>
          <a:blip r:embed="rId6"/>
          <a:srcRect l="-404" r="-404"/>
          <a:stretch/>
        </p:blipFill>
        <p:spPr>
          <a:xfrm>
            <a:off x="1232987" y="5279985"/>
            <a:ext cx="1143000" cy="28346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1232987" y="3169999"/>
            <a:ext cx="15621610" cy="10479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200" i="1" kern="0" spc="-37" dirty="0">
                <a:solidFill>
                  <a:srgbClr val="FCF1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[Título do trabalho]</a:t>
            </a:r>
            <a:endParaRPr lang="en-US" sz="7200" dirty="0"/>
          </a:p>
        </p:txBody>
      </p:sp>
      <p:sp>
        <p:nvSpPr>
          <p:cNvPr id="10" name="Text 3"/>
          <p:cNvSpPr txBox="1"/>
          <p:nvPr/>
        </p:nvSpPr>
        <p:spPr>
          <a:xfrm>
            <a:off x="1232987" y="5562478"/>
            <a:ext cx="156216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kern="0" spc="351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GT submetido · </a:t>
            </a:r>
            <a:r>
              <a:rPr lang="en-US" sz="1950" b="1" i="1" kern="0" spc="35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[Grupo de Trabalho]</a:t>
            </a:r>
            <a:endParaRPr lang="en-US" sz="1950" dirty="0"/>
          </a:p>
        </p:txBody>
      </p:sp>
      <p:sp>
        <p:nvSpPr>
          <p:cNvPr id="11" name="Text 4"/>
          <p:cNvSpPr txBox="1"/>
          <p:nvPr/>
        </p:nvSpPr>
        <p:spPr>
          <a:xfrm>
            <a:off x="1232987" y="6479263"/>
            <a:ext cx="156216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Autoras(es):</a:t>
            </a: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 algn="l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[Nome do(a) autor(a) 1]</a:t>
            </a:r>
            <a:r>
              <a:rPr lang="en-US" sz="21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 algn="l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[Nome do(a) autor(a) 2]</a:t>
            </a:r>
            <a:endParaRPr lang="en-US" sz="2100" dirty="0">
              <a:solidFill>
                <a:srgbClr val="FCF1E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[Nome do(a) autor(a) 3]</a:t>
            </a:r>
            <a:endParaRPr lang="en-US" sz="2100" dirty="0"/>
          </a:p>
        </p:txBody>
      </p:sp>
      <p:sp>
        <p:nvSpPr>
          <p:cNvPr id="12" name="Text 5"/>
          <p:cNvSpPr txBox="1"/>
          <p:nvPr/>
        </p:nvSpPr>
        <p:spPr>
          <a:xfrm>
            <a:off x="1143000" y="7545679"/>
            <a:ext cx="156216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Orientação:</a:t>
            </a:r>
            <a:r>
              <a:rPr lang="en-US" sz="1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Prof.ª Dr.ª [Nome do(a</a:t>
            </a:r>
            <a:r>
              <a:rPr lang="en-US" sz="19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Orientador(a)]</a:t>
            </a:r>
            <a:endParaRPr lang="en-US" sz="1950" dirty="0"/>
          </a:p>
        </p:txBody>
      </p:sp>
      <p:sp>
        <p:nvSpPr>
          <p:cNvPr id="13" name="Text 6"/>
          <p:cNvSpPr txBox="1"/>
          <p:nvPr/>
        </p:nvSpPr>
        <p:spPr>
          <a:xfrm>
            <a:off x="4577437" y="9288655"/>
            <a:ext cx="9525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kern="0" spc="297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22 e 23 de outubro de 2026</a:t>
            </a:r>
            <a:endParaRPr lang="en-US" sz="1650" dirty="0"/>
          </a:p>
        </p:txBody>
      </p:sp>
      <p:sp>
        <p:nvSpPr>
          <p:cNvPr id="14" name="Text 7"/>
          <p:cNvSpPr txBox="1"/>
          <p:nvPr/>
        </p:nvSpPr>
        <p:spPr>
          <a:xfrm>
            <a:off x="4577436" y="9620402"/>
            <a:ext cx="95253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CF1E2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Picos-PI</a:t>
            </a:r>
            <a:endParaRPr lang="en-US" sz="1500" dirty="0"/>
          </a:p>
        </p:txBody>
      </p:sp>
      <p:sp>
        <p:nvSpPr>
          <p:cNvPr id="16" name="Text 9"/>
          <p:cNvSpPr txBox="1"/>
          <p:nvPr/>
        </p:nvSpPr>
        <p:spPr>
          <a:xfrm>
            <a:off x="14859000" y="9620402"/>
            <a:ext cx="19056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200" b="1" kern="0" spc="360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 / 12</a:t>
            </a:r>
            <a:endParaRPr lang="en-US" sz="1200" dirty="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82F3D5AF-8AF0-F6CA-F2B6-CE89266BFA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70"/>
            <a:ext cx="18288000" cy="27374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5df0c80ced2df2e712d5be313f4aee7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356968" y="3737411"/>
            <a:ext cx="15956555" cy="5311491"/>
          </a:xfrm>
          <a:prstGeom prst="rect">
            <a:avLst/>
          </a:prstGeom>
          <a:solidFill>
            <a:srgbClr val="FCF1E2">
              <a:alpha val="5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4" name="Shape 1"/>
          <p:cNvSpPr/>
          <p:nvPr/>
        </p:nvSpPr>
        <p:spPr>
          <a:xfrm>
            <a:off x="1333195" y="3737411"/>
            <a:ext cx="47549" cy="5253884"/>
          </a:xfrm>
          <a:prstGeom prst="rect">
            <a:avLst/>
          </a:prstGeom>
          <a:solidFill>
            <a:srgbClr val="E5B410"/>
          </a:solidFill>
          <a:ln w="12700">
            <a:solidFill>
              <a:srgbClr val="E5B4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5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6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7" name="Image 3" descr="gen-dedup-c586f1faa08eddff4038f83c0906bf5c.png"/>
          <p:cNvPicPr>
            <a:picLocks noChangeAspect="1"/>
          </p:cNvPicPr>
          <p:nvPr/>
        </p:nvPicPr>
        <p:blipFill>
          <a:blip r:embed="rId6"/>
          <a:srcRect l="-415" r="-415"/>
          <a:stretch/>
        </p:blipFill>
        <p:spPr>
          <a:xfrm>
            <a:off x="1380744" y="3268990"/>
            <a:ext cx="1524305" cy="28346"/>
          </a:xfrm>
          <a:prstGeom prst="rect">
            <a:avLst/>
          </a:prstGeom>
        </p:spPr>
      </p:pic>
      <p:pic>
        <p:nvPicPr>
          <p:cNvPr id="8" name="Image 4" descr="gen-dedup-10eb6118ca3607e0d842799839117eb4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11239805" y="1238098"/>
            <a:ext cx="6667805" cy="3238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25500" i="1" kern="0" spc="-900" dirty="0">
                <a:solidFill>
                  <a:srgbClr val="E5B410">
                    <a:alpha val="1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5500" dirty="0"/>
          </a:p>
        </p:txBody>
      </p:sp>
      <p:sp>
        <p:nvSpPr>
          <p:cNvPr id="10" name="Text 3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01 · Introdução · Contextualização</a:t>
            </a:r>
            <a:endParaRPr lang="en-US" sz="1200" dirty="0"/>
          </a:p>
        </p:txBody>
      </p:sp>
      <p:pic>
        <p:nvPicPr>
          <p:cNvPr id="11" name="Image 5" descr="gen-dedup-90d1da9115cb467d555090886a0cafa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1297183" y="894740"/>
            <a:ext cx="11430000" cy="1448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kern="0" spc="-7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Introdução</a:t>
            </a:r>
            <a:endParaRPr lang="en-US" sz="8000" dirty="0"/>
          </a:p>
        </p:txBody>
      </p:sp>
      <p:sp>
        <p:nvSpPr>
          <p:cNvPr id="14" name="Text 6"/>
          <p:cNvSpPr txBox="1"/>
          <p:nvPr/>
        </p:nvSpPr>
        <p:spPr>
          <a:xfrm>
            <a:off x="1333195" y="2343150"/>
            <a:ext cx="10478110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i="1" dirty="0">
                <a:solidFill>
                  <a:srgbClr val="FCF1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Contextualização</a:t>
            </a:r>
            <a:endParaRPr lang="en-US" sz="4500" dirty="0"/>
          </a:p>
        </p:txBody>
      </p:sp>
      <p:sp>
        <p:nvSpPr>
          <p:cNvPr id="16" name="Text 8"/>
          <p:cNvSpPr txBox="1"/>
          <p:nvPr/>
        </p:nvSpPr>
        <p:spPr>
          <a:xfrm>
            <a:off x="1638605" y="3989814"/>
            <a:ext cx="14935810" cy="4736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[Contextualize aqui o cenário do estudo: o campo profissional, o debate acadêmico, o recorte de tempo/espaço. Apresente o quadro geral, conectando tema e contexto. (Preferível tópicos curtos)</a:t>
            </a:r>
            <a:endParaRPr lang="en-US" sz="2250" dirty="0"/>
          </a:p>
        </p:txBody>
      </p:sp>
      <p:sp>
        <p:nvSpPr>
          <p:cNvPr id="18" name="Text 10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19" name="Text 11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 / 12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6f91fa29bed309d32546b3e58c7516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43000" y="3238805"/>
            <a:ext cx="16021202" cy="5924398"/>
          </a:xfrm>
          <a:prstGeom prst="rect">
            <a:avLst/>
          </a:prstGeom>
          <a:solidFill>
            <a:srgbClr val="FCF1E2">
              <a:alpha val="6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4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5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6" name="Image 3" descr="gen-dedup-0198dc4868bac72397cac663f42e5cc0.png"/>
          <p:cNvPicPr>
            <a:picLocks noChangeAspect="1"/>
          </p:cNvPicPr>
          <p:nvPr/>
        </p:nvPicPr>
        <p:blipFill>
          <a:blip r:embed="rId6"/>
          <a:srcRect l="-404" r="-404"/>
          <a:stretch/>
        </p:blipFill>
        <p:spPr>
          <a:xfrm>
            <a:off x="1333195" y="2857500"/>
            <a:ext cx="1143000" cy="28346"/>
          </a:xfrm>
          <a:prstGeom prst="rect">
            <a:avLst/>
          </a:prstGeom>
        </p:spPr>
      </p:pic>
      <p:pic>
        <p:nvPicPr>
          <p:cNvPr id="7" name="Image 4" descr="gen-dedup-10eb6118ca3607e0d842799839117eb4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02 · </a:t>
            </a:r>
            <a:r>
              <a:rPr lang="en-US" sz="1200" b="1" kern="0" spc="360" dirty="0" err="1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Problema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de pesquisa</a:t>
            </a:r>
            <a:endParaRPr lang="en-US" sz="1200" dirty="0"/>
          </a:p>
        </p:txBody>
      </p:sp>
      <p:pic>
        <p:nvPicPr>
          <p:cNvPr id="9" name="Image 5" descr="gen-dedup-90d1da9115cb467d555090886a0cafa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0" name="Text 2"/>
          <p:cNvSpPr txBox="1"/>
          <p:nvPr/>
        </p:nvSpPr>
        <p:spPr>
          <a:xfrm>
            <a:off x="1333195" y="1333195"/>
            <a:ext cx="15621610" cy="8577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kern="0" spc="-37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Problema </a:t>
            </a:r>
            <a:r>
              <a:rPr lang="en-US" sz="8000" i="1" kern="0" spc="-37" dirty="0">
                <a:solidFill>
                  <a:srgbClr val="FCF1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pesquisa</a:t>
            </a:r>
            <a:endParaRPr lang="en-US" sz="8000" dirty="0"/>
          </a:p>
        </p:txBody>
      </p:sp>
      <p:sp>
        <p:nvSpPr>
          <p:cNvPr id="11" name="Text 3"/>
          <p:cNvSpPr txBox="1"/>
          <p:nvPr/>
        </p:nvSpPr>
        <p:spPr>
          <a:xfrm>
            <a:off x="1333195" y="2305202"/>
            <a:ext cx="15621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que o artigo se propõe a responder.</a:t>
            </a:r>
            <a:endParaRPr lang="en-US" sz="1650" dirty="0"/>
          </a:p>
        </p:txBody>
      </p:sp>
      <p:sp>
        <p:nvSpPr>
          <p:cNvPr id="12" name="Text 4"/>
          <p:cNvSpPr txBox="1"/>
          <p:nvPr/>
        </p:nvSpPr>
        <p:spPr>
          <a:xfrm>
            <a:off x="1524305" y="3238805"/>
            <a:ext cx="2286000" cy="2095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0" i="1" dirty="0">
                <a:solidFill>
                  <a:srgbClr val="DE2C43">
                    <a:alpha val="8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16500" dirty="0"/>
          </a:p>
        </p:txBody>
      </p:sp>
      <p:sp>
        <p:nvSpPr>
          <p:cNvPr id="14" name="Text 6"/>
          <p:cNvSpPr txBox="1"/>
          <p:nvPr/>
        </p:nvSpPr>
        <p:spPr>
          <a:xfrm>
            <a:off x="3619195" y="4095598"/>
            <a:ext cx="13144500" cy="12198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[Como o(a) [sujeito / categoria / objeto] se relaciona com [fenômeno] em [contexto / período / veículo]?]</a:t>
            </a:r>
            <a:endParaRPr lang="en-US" sz="3600" dirty="0"/>
          </a:p>
        </p:txBody>
      </p:sp>
      <p:sp>
        <p:nvSpPr>
          <p:cNvPr id="15" name="Text 7"/>
          <p:cNvSpPr txBox="1"/>
          <p:nvPr/>
        </p:nvSpPr>
        <p:spPr>
          <a:xfrm>
            <a:off x="3620110" y="5716980"/>
            <a:ext cx="131445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FCF1E2">
                    <a:alpha val="6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OBS: Remover essas informações da versão final</a:t>
            </a:r>
            <a:endParaRPr lang="en-US" sz="1350" dirty="0"/>
          </a:p>
        </p:txBody>
      </p:sp>
      <p:sp>
        <p:nvSpPr>
          <p:cNvPr id="16" name="Text 8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17" name="Text 9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 / 12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e1ee56215b5531cb1f6026b87e610e4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90814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23798" y="3062495"/>
            <a:ext cx="16021202" cy="4828946"/>
          </a:xfrm>
          <a:prstGeom prst="rect">
            <a:avLst/>
          </a:prstGeom>
          <a:solidFill>
            <a:srgbClr val="E5B410">
              <a:alpha val="10000"/>
            </a:srgbClr>
          </a:solidFill>
          <a:ln w="12700">
            <a:solidFill>
              <a:srgbClr val="E5B410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1133399" y="3087746"/>
            <a:ext cx="16021202" cy="57607"/>
          </a:xfrm>
          <a:prstGeom prst="rect">
            <a:avLst/>
          </a:prstGeom>
          <a:solidFill>
            <a:srgbClr val="E5B410"/>
          </a:solidFill>
          <a:ln w="12700">
            <a:solidFill>
              <a:srgbClr val="E5B4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5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6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7" name="Image 3" descr="gen-dedup-c586f1faa08eddff4038f83c0906bf5c.png"/>
          <p:cNvPicPr>
            <a:picLocks noChangeAspect="1"/>
          </p:cNvPicPr>
          <p:nvPr/>
        </p:nvPicPr>
        <p:blipFill>
          <a:blip r:embed="rId6"/>
          <a:srcRect l="-415" r="-415"/>
          <a:stretch/>
        </p:blipFill>
        <p:spPr>
          <a:xfrm>
            <a:off x="1333195" y="2678552"/>
            <a:ext cx="1524305" cy="28346"/>
          </a:xfrm>
          <a:prstGeom prst="rect">
            <a:avLst/>
          </a:prstGeom>
        </p:spPr>
      </p:pic>
      <p:pic>
        <p:nvPicPr>
          <p:cNvPr id="8" name="Image 4" descr="gen-dedup-10eb6118ca3607e0d842799839117eb4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03 · Objetivo Geral</a:t>
            </a:r>
            <a:endParaRPr lang="en-US" sz="1200" dirty="0"/>
          </a:p>
        </p:txBody>
      </p:sp>
      <p:pic>
        <p:nvPicPr>
          <p:cNvPr id="11" name="Image 5" descr="gen-dedup-90d1da9115cb467d555090886a0cafa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1333195" y="1096640"/>
            <a:ext cx="14287500" cy="1448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kern="0" spc="-7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Objetivo </a:t>
            </a:r>
            <a:r>
              <a:rPr lang="en-US" sz="8000" i="1" kern="0" spc="-75" dirty="0">
                <a:solidFill>
                  <a:srgbClr val="FCF1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geral</a:t>
            </a:r>
            <a:endParaRPr lang="en-US" sz="8000" dirty="0"/>
          </a:p>
        </p:txBody>
      </p:sp>
      <p:sp>
        <p:nvSpPr>
          <p:cNvPr id="15" name="Text 7"/>
          <p:cNvSpPr txBox="1"/>
          <p:nvPr/>
        </p:nvSpPr>
        <p:spPr>
          <a:xfrm>
            <a:off x="1624513" y="4559304"/>
            <a:ext cx="15240305" cy="11814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34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[Insira aqui o objetivos geral do estudo]</a:t>
            </a:r>
            <a:endParaRPr lang="en-US" sz="3450" dirty="0"/>
          </a:p>
        </p:txBody>
      </p:sp>
      <p:sp>
        <p:nvSpPr>
          <p:cNvPr id="17" name="Text 9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18" name="Text 10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 / 12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e1ee56215b5531cb1f6026b87e610e4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57607"/>
            <a:ext cx="18288000" cy="10287000"/>
          </a:xfrm>
          <a:prstGeom prst="rect">
            <a:avLst/>
          </a:prstGeom>
        </p:spPr>
      </p:pic>
      <p:pic>
        <p:nvPicPr>
          <p:cNvPr id="12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13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14" name="Image 3" descr="gen-dedup-533f5c90ebc52a9fdb3c77990e495fba.png"/>
          <p:cNvPicPr>
            <a:picLocks noChangeAspect="1"/>
          </p:cNvPicPr>
          <p:nvPr/>
        </p:nvPicPr>
        <p:blipFill>
          <a:blip r:embed="rId6"/>
          <a:srcRect l="-404" r="-404"/>
          <a:stretch/>
        </p:blipFill>
        <p:spPr>
          <a:xfrm>
            <a:off x="1333195" y="2400300"/>
            <a:ext cx="1143000" cy="28346"/>
          </a:xfrm>
          <a:prstGeom prst="rect">
            <a:avLst/>
          </a:prstGeom>
        </p:spPr>
      </p:pic>
      <p:pic>
        <p:nvPicPr>
          <p:cNvPr id="15" name="Image 4" descr="gen-dedup-10eb6118ca3607e0d842799839117eb4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04 · Objetivos Específicos</a:t>
            </a:r>
            <a:endParaRPr lang="en-US" sz="1200" dirty="0"/>
          </a:p>
        </p:txBody>
      </p:sp>
      <p:pic>
        <p:nvPicPr>
          <p:cNvPr id="17" name="Image 5" descr="gen-dedup-90d1da9115cb467d555090886a0cafa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1333195" y="1105509"/>
            <a:ext cx="15621610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kern="0" spc="-37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Objetivos </a:t>
            </a:r>
            <a:r>
              <a:rPr lang="en-US" sz="8000" i="1" kern="0" spc="-37" dirty="0">
                <a:solidFill>
                  <a:srgbClr val="FCF1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Específicos</a:t>
            </a:r>
            <a:endParaRPr lang="en-US" sz="8000" dirty="0"/>
          </a:p>
        </p:txBody>
      </p:sp>
      <p:sp>
        <p:nvSpPr>
          <p:cNvPr id="19" name="Text 11"/>
          <p:cNvSpPr txBox="1"/>
          <p:nvPr/>
        </p:nvSpPr>
        <p:spPr>
          <a:xfrm>
            <a:off x="1333195" y="2648102"/>
            <a:ext cx="15621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</a:t>
            </a:r>
            <a:r>
              <a:rPr lang="en-US" sz="1650" dirty="0">
                <a:solidFill>
                  <a:srgbClr val="E5B410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a 5 objetivos específicos</a:t>
            </a:r>
            <a:r>
              <a:rPr lang="en-US" sz="1650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endParaRPr lang="en-US" sz="1650" dirty="0"/>
          </a:p>
        </p:txBody>
      </p:sp>
      <p:sp>
        <p:nvSpPr>
          <p:cNvPr id="34" name="Text 26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 / 12</a:t>
            </a:r>
            <a:endParaRPr lang="en-US" sz="1050" dirty="0"/>
          </a:p>
        </p:txBody>
      </p:sp>
      <p:sp>
        <p:nvSpPr>
          <p:cNvPr id="37" name="Shape 0">
            <a:extLst>
              <a:ext uri="{FF2B5EF4-FFF2-40B4-BE49-F238E27FC236}">
                <a16:creationId xmlns:a16="http://schemas.microsoft.com/office/drawing/2014/main" id="{55F9C011-8698-07D6-C14C-AC665D2607A6}"/>
              </a:ext>
            </a:extLst>
          </p:cNvPr>
          <p:cNvSpPr/>
          <p:nvPr/>
        </p:nvSpPr>
        <p:spPr>
          <a:xfrm>
            <a:off x="1133399" y="3490264"/>
            <a:ext cx="16021202" cy="4828946"/>
          </a:xfrm>
          <a:prstGeom prst="rect">
            <a:avLst/>
          </a:prstGeom>
          <a:solidFill>
            <a:srgbClr val="E5B410">
              <a:alpha val="10000"/>
            </a:srgbClr>
          </a:solidFill>
          <a:ln w="12700">
            <a:solidFill>
              <a:srgbClr val="E5B410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Shape 1">
            <a:extLst>
              <a:ext uri="{FF2B5EF4-FFF2-40B4-BE49-F238E27FC236}">
                <a16:creationId xmlns:a16="http://schemas.microsoft.com/office/drawing/2014/main" id="{BA4549CA-7C11-F673-BB08-F221D9EF299E}"/>
              </a:ext>
            </a:extLst>
          </p:cNvPr>
          <p:cNvSpPr/>
          <p:nvPr/>
        </p:nvSpPr>
        <p:spPr>
          <a:xfrm>
            <a:off x="1133399" y="3504110"/>
            <a:ext cx="16021202" cy="57607"/>
          </a:xfrm>
          <a:prstGeom prst="rect">
            <a:avLst/>
          </a:prstGeom>
          <a:solidFill>
            <a:srgbClr val="E5B410"/>
          </a:solidFill>
          <a:ln w="12700">
            <a:solidFill>
              <a:srgbClr val="E5B4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F163914E-3CF0-009F-A52D-0FDB1377F346}"/>
              </a:ext>
            </a:extLst>
          </p:cNvPr>
          <p:cNvSpPr txBox="1"/>
          <p:nvPr/>
        </p:nvSpPr>
        <p:spPr>
          <a:xfrm>
            <a:off x="1611988" y="5002281"/>
            <a:ext cx="15240305" cy="11814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34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[Insira aqui o objetivos específicos]</a:t>
            </a:r>
          </a:p>
          <a:p>
            <a:pPr marL="457200" indent="-457200" algn="l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3450" i="1" dirty="0">
                <a:solidFill>
                  <a:srgbClr val="FFFFFF"/>
                </a:solidFill>
                <a:latin typeface="Georgia" pitchFamily="34" charset="0"/>
              </a:rPr>
              <a:t>Objetivo 01:</a:t>
            </a:r>
          </a:p>
          <a:p>
            <a:pPr marL="457200" indent="-457200" algn="l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3450" i="1" dirty="0">
                <a:solidFill>
                  <a:srgbClr val="FFFFFF"/>
                </a:solidFill>
                <a:latin typeface="Georgia" pitchFamily="34" charset="0"/>
              </a:rPr>
              <a:t>Objetivo 02:</a:t>
            </a:r>
          </a:p>
          <a:p>
            <a:pPr marL="457200" indent="-457200" algn="l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3450" i="1" dirty="0">
                <a:solidFill>
                  <a:srgbClr val="FFFFFF"/>
                </a:solidFill>
                <a:latin typeface="Georgia" pitchFamily="34" charset="0"/>
              </a:rPr>
              <a:t>Objetivo 03:</a:t>
            </a:r>
            <a:endParaRPr lang="en-US" sz="3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1f1347d5f5f9da5af9ad2fd465265b66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333195" y="2943616"/>
            <a:ext cx="15687446" cy="6219586"/>
          </a:xfrm>
          <a:prstGeom prst="rect">
            <a:avLst/>
          </a:prstGeom>
          <a:solidFill>
            <a:srgbClr val="FCF1E2">
              <a:alpha val="6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1333195" y="2952760"/>
            <a:ext cx="57607" cy="6210442"/>
          </a:xfrm>
          <a:prstGeom prst="rect">
            <a:avLst/>
          </a:prstGeom>
          <a:solidFill>
            <a:srgbClr val="DE2C43"/>
          </a:solidFill>
          <a:ln w="12700">
            <a:solidFill>
              <a:srgbClr val="DE2C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5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6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7" name="Image 3" descr="gen-dedup-1561b9fa5d44be655cb43159f3e8f3f3.png"/>
          <p:cNvPicPr>
            <a:picLocks noChangeAspect="1"/>
          </p:cNvPicPr>
          <p:nvPr/>
        </p:nvPicPr>
        <p:blipFill>
          <a:blip r:embed="rId6"/>
          <a:srcRect l="-415" r="-415"/>
          <a:stretch/>
        </p:blipFill>
        <p:spPr>
          <a:xfrm>
            <a:off x="1333195" y="2610612"/>
            <a:ext cx="1524305" cy="28346"/>
          </a:xfrm>
          <a:prstGeom prst="rect">
            <a:avLst/>
          </a:prstGeom>
        </p:spPr>
      </p:pic>
      <p:pic>
        <p:nvPicPr>
          <p:cNvPr id="8" name="Image 4" descr="gen-dedup-10eb6118ca3607e0d842799839117eb4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05 · Justificativa</a:t>
            </a:r>
            <a:endParaRPr lang="en-US" sz="1200" dirty="0"/>
          </a:p>
        </p:txBody>
      </p:sp>
      <p:pic>
        <p:nvPicPr>
          <p:cNvPr id="10" name="Image 5" descr="gen-dedup-90d1da9115cb467d555090886a0cafa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1" name="Text 3"/>
          <p:cNvSpPr txBox="1"/>
          <p:nvPr/>
        </p:nvSpPr>
        <p:spPr>
          <a:xfrm>
            <a:off x="1333195" y="1038301"/>
            <a:ext cx="14287500" cy="1448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kern="0" spc="-7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Justificativa</a:t>
            </a:r>
            <a:endParaRPr lang="en-US" sz="8000" dirty="0"/>
          </a:p>
        </p:txBody>
      </p:sp>
      <p:sp>
        <p:nvSpPr>
          <p:cNvPr id="13" name="Text 5"/>
          <p:cNvSpPr txBox="1"/>
          <p:nvPr/>
        </p:nvSpPr>
        <p:spPr>
          <a:xfrm>
            <a:off x="1638605" y="3229204"/>
            <a:ext cx="14935810" cy="4848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450"/>
              </a:lnSpc>
            </a:pP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[Escreva aqui a relevância do estudo: a lacuna que ele preenche, o que ele devolve ao campo profissional e por que importa ao contexto do GT. </a:t>
            </a:r>
            <a:r>
              <a:rPr lang="en-US" sz="21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Deixe</a:t>
            </a: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claro a contribuição acadêmica, social e institucional do </a:t>
            </a:r>
            <a:r>
              <a:rPr lang="en-US" sz="21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artigo</a:t>
            </a:r>
            <a:r>
              <a:rPr lang="en-US" sz="2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.] </a:t>
            </a: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(Preferível tópicos curtos)</a:t>
            </a:r>
            <a:endParaRPr lang="en-US" sz="2100" dirty="0"/>
          </a:p>
        </p:txBody>
      </p:sp>
      <p:sp>
        <p:nvSpPr>
          <p:cNvPr id="15" name="Text 7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16" name="Text 8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06 / 12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5df0c80ced2df2e712d5be313f4aee7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09623" y="3104388"/>
            <a:ext cx="16068751" cy="6039612"/>
          </a:xfrm>
          <a:prstGeom prst="rect">
            <a:avLst/>
          </a:prstGeom>
          <a:solidFill>
            <a:srgbClr val="FCF1E2">
              <a:alpha val="5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1143000" y="3123591"/>
            <a:ext cx="57607" cy="6039611"/>
          </a:xfrm>
          <a:prstGeom prst="rect">
            <a:avLst/>
          </a:prstGeom>
          <a:solidFill>
            <a:srgbClr val="9D2462"/>
          </a:solidFill>
          <a:ln w="12700">
            <a:solidFill>
              <a:srgbClr val="9D246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5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6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7" name="Image 3" descr="gen-dedup-c586f1faa08eddff4038f83c0906bf5c.png"/>
          <p:cNvPicPr>
            <a:picLocks noChangeAspect="1"/>
          </p:cNvPicPr>
          <p:nvPr/>
        </p:nvPicPr>
        <p:blipFill>
          <a:blip r:embed="rId6"/>
          <a:srcRect l="-415" r="-415"/>
          <a:stretch/>
        </p:blipFill>
        <p:spPr>
          <a:xfrm>
            <a:off x="1333195" y="2336931"/>
            <a:ext cx="1524305" cy="28346"/>
          </a:xfrm>
          <a:prstGeom prst="rect">
            <a:avLst/>
          </a:prstGeom>
        </p:spPr>
      </p:pic>
      <p:pic>
        <p:nvPicPr>
          <p:cNvPr id="8" name="Image 4" descr="gen-dedup-10eb6118ca3607e0d842799839117eb4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14287500" y="1238098"/>
            <a:ext cx="3810305" cy="2667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21000" i="1" kern="0" spc="-750" dirty="0">
                <a:solidFill>
                  <a:srgbClr val="E5B410">
                    <a:alpha val="1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1000" dirty="0"/>
          </a:p>
        </p:txBody>
      </p:sp>
      <p:sp>
        <p:nvSpPr>
          <p:cNvPr id="10" name="Text 3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06 · Referencial Teórico</a:t>
            </a:r>
            <a:endParaRPr lang="en-US" sz="1200" dirty="0"/>
          </a:p>
        </p:txBody>
      </p:sp>
      <p:pic>
        <p:nvPicPr>
          <p:cNvPr id="11" name="Image 5" descr="gen-dedup-90d1da9115cb467d555090886a0cafa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1333195" y="1045835"/>
            <a:ext cx="14287500" cy="123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kern="0" spc="-7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Referencial </a:t>
            </a:r>
            <a:r>
              <a:rPr lang="en-US" sz="8000" i="1" kern="0" spc="-75" dirty="0">
                <a:solidFill>
                  <a:srgbClr val="FCF1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Teórico</a:t>
            </a:r>
            <a:endParaRPr lang="en-US" sz="8000" dirty="0"/>
          </a:p>
        </p:txBody>
      </p:sp>
      <p:sp>
        <p:nvSpPr>
          <p:cNvPr id="13" name="Text 5"/>
          <p:cNvSpPr txBox="1"/>
          <p:nvPr/>
        </p:nvSpPr>
        <p:spPr>
          <a:xfrm>
            <a:off x="1333195" y="2669522"/>
            <a:ext cx="163074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CF1E2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Dialogar com os autores(as) de forma objetiva — </a:t>
            </a:r>
            <a:r>
              <a:rPr lang="en-US" sz="1650" dirty="0">
                <a:solidFill>
                  <a:srgbClr val="E5B410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tópicos curtos</a:t>
            </a:r>
            <a:r>
              <a:rPr lang="en-US" sz="1650" dirty="0">
                <a:solidFill>
                  <a:srgbClr val="FCF1E2">
                    <a:alpha val="8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não parágrafos longos. Cite autor(a), conceito e como ele entra no argumento.</a:t>
            </a:r>
            <a:endParaRPr lang="en-US" sz="1650" dirty="0"/>
          </a:p>
        </p:txBody>
      </p:sp>
      <p:sp>
        <p:nvSpPr>
          <p:cNvPr id="15" name="Text 7"/>
          <p:cNvSpPr txBox="1"/>
          <p:nvPr/>
        </p:nvSpPr>
        <p:spPr>
          <a:xfrm>
            <a:off x="1523847" y="3713139"/>
            <a:ext cx="15240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en-US" sz="2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[SOBRENOME E ANO]</a:t>
            </a: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2000" dirty="0">
                <a:solidFill>
                  <a:srgbClr val="E5B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[conceito-chave 1]</a:t>
            </a: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— [uma frase curta: como sustenta o argumento do artigo].</a:t>
            </a:r>
            <a:endParaRPr lang="en-US" sz="2000" dirty="0"/>
          </a:p>
        </p:txBody>
      </p:sp>
      <p:sp>
        <p:nvSpPr>
          <p:cNvPr id="16" name="Text 8"/>
          <p:cNvSpPr txBox="1"/>
          <p:nvPr/>
        </p:nvSpPr>
        <p:spPr>
          <a:xfrm>
            <a:off x="1523845" y="4684233"/>
            <a:ext cx="15240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en-US" sz="2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[SOBRENOME E ANO]</a:t>
            </a: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2000" dirty="0">
                <a:solidFill>
                  <a:srgbClr val="E5B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[conceito-chave 2]</a:t>
            </a: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— [uma frase curta].</a:t>
            </a:r>
            <a:endParaRPr lang="en-US" sz="2000" dirty="0"/>
          </a:p>
        </p:txBody>
      </p:sp>
      <p:sp>
        <p:nvSpPr>
          <p:cNvPr id="17" name="Text 9"/>
          <p:cNvSpPr txBox="1"/>
          <p:nvPr/>
        </p:nvSpPr>
        <p:spPr>
          <a:xfrm>
            <a:off x="1524305" y="5706996"/>
            <a:ext cx="15240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en-US" sz="2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[SOBRENOME E ANO]</a:t>
            </a: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2000" dirty="0">
                <a:solidFill>
                  <a:srgbClr val="E5B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[conceito-chave 3]</a:t>
            </a: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— [uma frase curta].</a:t>
            </a:r>
            <a:endParaRPr lang="en-US" sz="2000" dirty="0"/>
          </a:p>
        </p:txBody>
      </p:sp>
      <p:sp>
        <p:nvSpPr>
          <p:cNvPr id="18" name="Text 10"/>
          <p:cNvSpPr txBox="1"/>
          <p:nvPr/>
        </p:nvSpPr>
        <p:spPr>
          <a:xfrm>
            <a:off x="1524305" y="6741697"/>
            <a:ext cx="15240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en-US" sz="2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[SOBRENOME E ANO]</a:t>
            </a: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r>
              <a:rPr lang="en-US" sz="2000" dirty="0">
                <a:solidFill>
                  <a:srgbClr val="E5B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[conceito-chave 4 · opcional]</a:t>
            </a:r>
            <a:r>
              <a:rPr lang="en-US" sz="2000" dirty="0">
                <a:solidFill>
                  <a:srgbClr val="FC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— [uma frase curta].</a:t>
            </a:r>
            <a:endParaRPr lang="en-US" sz="2000" dirty="0"/>
          </a:p>
        </p:txBody>
      </p:sp>
      <p:sp>
        <p:nvSpPr>
          <p:cNvPr id="20" name="Text 12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21" name="Text 13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07 / 12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e1ee56215b5531cb1f6026b87e610e4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43000" y="3585363"/>
            <a:ext cx="7877556" cy="2720339"/>
          </a:xfrm>
          <a:prstGeom prst="rect">
            <a:avLst/>
          </a:prstGeom>
          <a:solidFill>
            <a:srgbClr val="FCF1E2">
              <a:alpha val="6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1143000" y="3619195"/>
            <a:ext cx="57607" cy="2686507"/>
          </a:xfrm>
          <a:prstGeom prst="rect">
            <a:avLst/>
          </a:prstGeom>
          <a:solidFill>
            <a:srgbClr val="9D2462"/>
          </a:solidFill>
          <a:ln w="12700">
            <a:solidFill>
              <a:srgbClr val="9D246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2"/>
          <p:cNvSpPr/>
          <p:nvPr/>
        </p:nvSpPr>
        <p:spPr>
          <a:xfrm>
            <a:off x="9334195" y="3619195"/>
            <a:ext cx="7877556" cy="2686507"/>
          </a:xfrm>
          <a:prstGeom prst="rect">
            <a:avLst/>
          </a:prstGeom>
          <a:solidFill>
            <a:srgbClr val="FCF1E2">
              <a:alpha val="6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9334195" y="3619195"/>
            <a:ext cx="57607" cy="2686507"/>
          </a:xfrm>
          <a:prstGeom prst="rect">
            <a:avLst/>
          </a:prstGeom>
          <a:solidFill>
            <a:srgbClr val="E5B410"/>
          </a:solidFill>
          <a:ln w="12700">
            <a:solidFill>
              <a:srgbClr val="E5B4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1143000" y="6476695"/>
            <a:ext cx="7877556" cy="2686507"/>
          </a:xfrm>
          <a:prstGeom prst="rect">
            <a:avLst/>
          </a:prstGeom>
          <a:solidFill>
            <a:srgbClr val="FCF1E2">
              <a:alpha val="6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5"/>
          <p:cNvSpPr/>
          <p:nvPr/>
        </p:nvSpPr>
        <p:spPr>
          <a:xfrm>
            <a:off x="1143000" y="6476695"/>
            <a:ext cx="57607" cy="2686507"/>
          </a:xfrm>
          <a:prstGeom prst="rect">
            <a:avLst/>
          </a:prstGeom>
          <a:solidFill>
            <a:srgbClr val="BE2E56"/>
          </a:solidFill>
          <a:ln w="12700">
            <a:solidFill>
              <a:srgbClr val="BE2E5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9334195" y="6476695"/>
            <a:ext cx="7877556" cy="2686507"/>
          </a:xfrm>
          <a:prstGeom prst="rect">
            <a:avLst/>
          </a:prstGeom>
          <a:solidFill>
            <a:srgbClr val="E5B410">
              <a:alpha val="10000"/>
            </a:srgbClr>
          </a:solidFill>
          <a:ln w="12700">
            <a:solidFill>
              <a:srgbClr val="E5B410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9334195" y="6476695"/>
            <a:ext cx="57607" cy="2686507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1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12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13" name="Image 3" descr="gen-dedup-c586f1faa08eddff4038f83c0906bf5c.png"/>
          <p:cNvPicPr>
            <a:picLocks noChangeAspect="1"/>
          </p:cNvPicPr>
          <p:nvPr/>
        </p:nvPicPr>
        <p:blipFill>
          <a:blip r:embed="rId6"/>
          <a:srcRect l="-415" r="-415"/>
          <a:stretch/>
        </p:blipFill>
        <p:spPr>
          <a:xfrm>
            <a:off x="1333195" y="2474368"/>
            <a:ext cx="1524305" cy="28346"/>
          </a:xfrm>
          <a:prstGeom prst="rect">
            <a:avLst/>
          </a:prstGeom>
        </p:spPr>
      </p:pic>
      <p:pic>
        <p:nvPicPr>
          <p:cNvPr id="14" name="Image 4" descr="gen-dedup-10eb6118ca3607e0d842799839117eb4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06 · Metodologia</a:t>
            </a:r>
            <a:endParaRPr lang="en-US" sz="1200" dirty="0"/>
          </a:p>
        </p:txBody>
      </p:sp>
      <p:pic>
        <p:nvPicPr>
          <p:cNvPr id="17" name="Image 5" descr="gen-dedup-90d1da9115cb467d555090886a0cafa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1333195" y="1079907"/>
            <a:ext cx="14287500" cy="12390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kern="0" spc="-7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Metodologia</a:t>
            </a:r>
            <a:endParaRPr lang="en-US" sz="8000" dirty="0"/>
          </a:p>
        </p:txBody>
      </p:sp>
      <p:sp>
        <p:nvSpPr>
          <p:cNvPr id="19" name="Text 11"/>
          <p:cNvSpPr txBox="1"/>
          <p:nvPr/>
        </p:nvSpPr>
        <p:spPr>
          <a:xfrm>
            <a:off x="1333195" y="2721279"/>
            <a:ext cx="15621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campos — </a:t>
            </a:r>
            <a:r>
              <a:rPr lang="en-US" sz="1650" dirty="0">
                <a:solidFill>
                  <a:srgbClr val="E5B410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direto e curto</a:t>
            </a:r>
            <a:r>
              <a:rPr lang="en-US" sz="1650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para que a banca entenda e o GT consiga reproduzir a lógica do estudo.</a:t>
            </a:r>
            <a:endParaRPr lang="en-US" sz="1650" dirty="0"/>
          </a:p>
        </p:txBody>
      </p:sp>
      <p:sp>
        <p:nvSpPr>
          <p:cNvPr id="20" name="Text 12"/>
          <p:cNvSpPr txBox="1"/>
          <p:nvPr/>
        </p:nvSpPr>
        <p:spPr>
          <a:xfrm>
            <a:off x="1524305" y="3775858"/>
            <a:ext cx="2286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315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Campo 01</a:t>
            </a:r>
            <a:endParaRPr lang="en-US" sz="1050" dirty="0"/>
          </a:p>
        </p:txBody>
      </p:sp>
      <p:sp>
        <p:nvSpPr>
          <p:cNvPr id="21" name="Text 13"/>
          <p:cNvSpPr txBox="1"/>
          <p:nvPr/>
        </p:nvSpPr>
        <p:spPr>
          <a:xfrm>
            <a:off x="1524305" y="4010560"/>
            <a:ext cx="7049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Abordagem</a:t>
            </a:r>
            <a:endParaRPr lang="en-US" sz="2250" dirty="0"/>
          </a:p>
        </p:txBody>
      </p:sp>
      <p:sp>
        <p:nvSpPr>
          <p:cNvPr id="22" name="Text 14"/>
          <p:cNvSpPr txBox="1"/>
          <p:nvPr/>
        </p:nvSpPr>
        <p:spPr>
          <a:xfrm>
            <a:off x="1514246" y="4613536"/>
            <a:ext cx="7049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</a:t>
            </a:r>
            <a:r>
              <a:rPr lang="en-US" i="1" dirty="0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qualitativa · quantitativa · mista</a:t>
            </a:r>
            <a:r>
              <a:rPr lang="en-US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</a:t>
            </a:r>
            <a:endParaRPr lang="en-US" dirty="0"/>
          </a:p>
        </p:txBody>
      </p:sp>
      <p:sp>
        <p:nvSpPr>
          <p:cNvPr id="24" name="Text 16"/>
          <p:cNvSpPr txBox="1"/>
          <p:nvPr/>
        </p:nvSpPr>
        <p:spPr>
          <a:xfrm>
            <a:off x="9705441" y="3724350"/>
            <a:ext cx="2286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315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Campo 02</a:t>
            </a:r>
            <a:endParaRPr lang="en-US" sz="1050" dirty="0"/>
          </a:p>
        </p:txBody>
      </p:sp>
      <p:sp>
        <p:nvSpPr>
          <p:cNvPr id="25" name="Text 17"/>
          <p:cNvSpPr txBox="1"/>
          <p:nvPr/>
        </p:nvSpPr>
        <p:spPr>
          <a:xfrm>
            <a:off x="9705441" y="4048047"/>
            <a:ext cx="7049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Técnica de coleta de dados</a:t>
            </a:r>
            <a:endParaRPr lang="en-US" sz="2250" dirty="0"/>
          </a:p>
        </p:txBody>
      </p:sp>
      <p:sp>
        <p:nvSpPr>
          <p:cNvPr id="26" name="Text 18"/>
          <p:cNvSpPr txBox="1"/>
          <p:nvPr/>
        </p:nvSpPr>
        <p:spPr>
          <a:xfrm>
            <a:off x="9715500" y="4571085"/>
            <a:ext cx="77349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</a:t>
            </a:r>
            <a:r>
              <a:rPr lang="en-US" i="1" dirty="0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entrevista · formulário · observação · análise documental · </a:t>
            </a:r>
            <a:r>
              <a:rPr lang="en-US" i="1" dirty="0" err="1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</a:t>
            </a:r>
            <a:r>
              <a:rPr lang="en-US" i="1" dirty="0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focal</a:t>
            </a:r>
            <a:r>
              <a:rPr lang="en-US" i="1" dirty="0">
                <a:solidFill>
                  <a:srgbClr val="FFC00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etc)</a:t>
            </a:r>
            <a:endParaRPr lang="en-US" dirty="0">
              <a:solidFill>
                <a:srgbClr val="FFC000">
                  <a:alpha val="92000"/>
                </a:srgbClr>
              </a:solidFill>
            </a:endParaRPr>
          </a:p>
        </p:txBody>
      </p:sp>
      <p:sp>
        <p:nvSpPr>
          <p:cNvPr id="28" name="Text 20"/>
          <p:cNvSpPr txBox="1"/>
          <p:nvPr/>
        </p:nvSpPr>
        <p:spPr>
          <a:xfrm>
            <a:off x="1514246" y="6644732"/>
            <a:ext cx="2286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315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Campo 03</a:t>
            </a:r>
            <a:endParaRPr lang="en-US" sz="1050" dirty="0"/>
          </a:p>
        </p:txBody>
      </p:sp>
      <p:sp>
        <p:nvSpPr>
          <p:cNvPr id="29" name="Text 21"/>
          <p:cNvSpPr txBox="1"/>
          <p:nvPr/>
        </p:nvSpPr>
        <p:spPr>
          <a:xfrm>
            <a:off x="1524305" y="6942814"/>
            <a:ext cx="7049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Corpus de análise</a:t>
            </a:r>
            <a:endParaRPr lang="en-US" sz="2250" dirty="0"/>
          </a:p>
        </p:txBody>
      </p:sp>
      <p:sp>
        <p:nvSpPr>
          <p:cNvPr id="30" name="Text 22"/>
          <p:cNvSpPr txBox="1"/>
          <p:nvPr/>
        </p:nvSpPr>
        <p:spPr>
          <a:xfrm>
            <a:off x="1524305" y="7658100"/>
            <a:ext cx="77349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</a:t>
            </a:r>
            <a:r>
              <a:rPr lang="en-US" i="1" dirty="0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X [matérias / entrevistas / páginas]; recorte X–Y; meio X, </a:t>
            </a:r>
            <a:r>
              <a:rPr lang="en-US" i="1" dirty="0" err="1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Bibliografia</a:t>
            </a:r>
            <a:r>
              <a:rPr lang="en-US" i="1" dirty="0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etc</a:t>
            </a:r>
            <a:r>
              <a:rPr lang="en-US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</a:t>
            </a:r>
            <a:endParaRPr lang="en-US" dirty="0"/>
          </a:p>
        </p:txBody>
      </p:sp>
      <p:sp>
        <p:nvSpPr>
          <p:cNvPr id="32" name="Text 24"/>
          <p:cNvSpPr txBox="1"/>
          <p:nvPr/>
        </p:nvSpPr>
        <p:spPr>
          <a:xfrm>
            <a:off x="9715500" y="6644732"/>
            <a:ext cx="2286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315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Campo 04</a:t>
            </a:r>
            <a:endParaRPr lang="en-US" sz="1050" dirty="0"/>
          </a:p>
        </p:txBody>
      </p:sp>
      <p:sp>
        <p:nvSpPr>
          <p:cNvPr id="33" name="Text 25"/>
          <p:cNvSpPr txBox="1"/>
          <p:nvPr/>
        </p:nvSpPr>
        <p:spPr>
          <a:xfrm>
            <a:off x="9705441" y="6892772"/>
            <a:ext cx="7049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Como se deu a coleta</a:t>
            </a:r>
            <a:endParaRPr lang="en-US" sz="2250" dirty="0"/>
          </a:p>
        </p:txBody>
      </p:sp>
      <p:sp>
        <p:nvSpPr>
          <p:cNvPr id="34" name="Text 26"/>
          <p:cNvSpPr txBox="1"/>
          <p:nvPr/>
        </p:nvSpPr>
        <p:spPr>
          <a:xfrm>
            <a:off x="9715500" y="7658100"/>
            <a:ext cx="77349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</a:t>
            </a:r>
            <a:r>
              <a:rPr lang="en-US" i="1" dirty="0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etapas em ordem cronológica · local · </a:t>
            </a:r>
            <a:r>
              <a:rPr lang="en-US" i="1" dirty="0" err="1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</a:t>
            </a:r>
            <a:r>
              <a:rPr lang="en-US" i="1" dirty="0">
                <a:solidFill>
                  <a:srgbClr val="E5B410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etc</a:t>
            </a:r>
            <a:r>
              <a:rPr lang="en-US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</a:t>
            </a:r>
            <a:endParaRPr lang="en-US" dirty="0"/>
          </a:p>
        </p:txBody>
      </p:sp>
      <p:sp>
        <p:nvSpPr>
          <p:cNvPr id="36" name="Text 28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37" name="Text 29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08 / 12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75eca98f5a3d2022959937ca7644361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43000" y="3524098"/>
            <a:ext cx="16021202" cy="5876849"/>
          </a:xfrm>
          <a:prstGeom prst="rect">
            <a:avLst/>
          </a:prstGeom>
          <a:solidFill>
            <a:srgbClr val="FCF1E2">
              <a:alpha val="5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1143000" y="3524098"/>
            <a:ext cx="16021202" cy="57607"/>
          </a:xfrm>
          <a:prstGeom prst="rect">
            <a:avLst/>
          </a:prstGeom>
          <a:solidFill>
            <a:srgbClr val="E5B410"/>
          </a:solidFill>
          <a:ln w="12700">
            <a:solidFill>
              <a:srgbClr val="E5B4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9" name="Image 5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10" name="Image 6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11" name="Image 7" descr="gen-dedup-c586f1faa08eddff4038f83c0906bf5c.png"/>
          <p:cNvPicPr>
            <a:picLocks noChangeAspect="1"/>
          </p:cNvPicPr>
          <p:nvPr/>
        </p:nvPicPr>
        <p:blipFill>
          <a:blip r:embed="rId6"/>
          <a:srcRect l="-415" r="-415"/>
          <a:stretch/>
        </p:blipFill>
        <p:spPr>
          <a:xfrm>
            <a:off x="1333195" y="2513447"/>
            <a:ext cx="1524305" cy="28346"/>
          </a:xfrm>
          <a:prstGeom prst="rect">
            <a:avLst/>
          </a:prstGeom>
        </p:spPr>
      </p:pic>
      <p:pic>
        <p:nvPicPr>
          <p:cNvPr id="12" name="Image 8" descr="gen-dedup-10eb6118ca3607e0d842799839117eb4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13" name="Text 2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07 · Análises e Discussões</a:t>
            </a:r>
            <a:endParaRPr lang="en-US" sz="1200" dirty="0"/>
          </a:p>
        </p:txBody>
      </p:sp>
      <p:pic>
        <p:nvPicPr>
          <p:cNvPr id="14" name="Image 9" descr="gen-dedup-90d1da9115cb467d555090886a0cafa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5" name="Text 3"/>
          <p:cNvSpPr txBox="1"/>
          <p:nvPr/>
        </p:nvSpPr>
        <p:spPr>
          <a:xfrm>
            <a:off x="1333195" y="1236945"/>
            <a:ext cx="15621610" cy="10287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kern="0" spc="-37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Análises dos Dados </a:t>
            </a:r>
            <a:r>
              <a:rPr lang="en-US" sz="8000" i="1" kern="0" spc="-37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Discussões</a:t>
            </a:r>
            <a:endParaRPr lang="en-US" sz="8000" dirty="0"/>
          </a:p>
        </p:txBody>
      </p:sp>
      <p:sp>
        <p:nvSpPr>
          <p:cNvPr id="16" name="Text 4"/>
          <p:cNvSpPr txBox="1"/>
          <p:nvPr/>
        </p:nvSpPr>
        <p:spPr>
          <a:xfrm>
            <a:off x="1333195" y="2779080"/>
            <a:ext cx="15621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Apresente os </a:t>
            </a:r>
            <a:r>
              <a:rPr lang="en-US" sz="1650" dirty="0">
                <a:solidFill>
                  <a:srgbClr val="E5B410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principais achados</a:t>
            </a:r>
            <a:r>
              <a:rPr lang="en-US" sz="1650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forma linear e organizada — sustentando o argumento do artigo.</a:t>
            </a:r>
            <a:endParaRPr lang="en-US" sz="1650" dirty="0"/>
          </a:p>
        </p:txBody>
      </p:sp>
      <p:sp>
        <p:nvSpPr>
          <p:cNvPr id="18" name="Text 6"/>
          <p:cNvSpPr txBox="1"/>
          <p:nvPr/>
        </p:nvSpPr>
        <p:spPr>
          <a:xfrm>
            <a:off x="1904695" y="4304994"/>
            <a:ext cx="14859000" cy="35800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just"/>
            <a:r>
              <a:rPr lang="en-US" sz="16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</a:t>
            </a: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as principais análises e discussões da pesquisa. (Preferível tópicos curtos)</a:t>
            </a:r>
            <a:endParaRPr lang="en-US" sz="2200" dirty="0"/>
          </a:p>
        </p:txBody>
      </p:sp>
      <p:sp>
        <p:nvSpPr>
          <p:cNvPr id="23" name="Text 11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24" name="Text 12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09 / 12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75eca98f5a3d2022959937ca7644361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43000" y="3143707"/>
            <a:ext cx="7877556" cy="2495398"/>
          </a:xfrm>
          <a:prstGeom prst="rect">
            <a:avLst/>
          </a:prstGeom>
          <a:solidFill>
            <a:srgbClr val="FCF1E2">
              <a:alpha val="6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1143000" y="3143707"/>
            <a:ext cx="57607" cy="2495398"/>
          </a:xfrm>
          <a:prstGeom prst="rect">
            <a:avLst/>
          </a:prstGeom>
          <a:solidFill>
            <a:srgbClr val="DE2C43"/>
          </a:solidFill>
          <a:ln w="12700">
            <a:solidFill>
              <a:srgbClr val="DE2C4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2"/>
          <p:cNvSpPr/>
          <p:nvPr/>
        </p:nvSpPr>
        <p:spPr>
          <a:xfrm>
            <a:off x="9334195" y="3143707"/>
            <a:ext cx="7877556" cy="2495398"/>
          </a:xfrm>
          <a:prstGeom prst="rect">
            <a:avLst/>
          </a:prstGeom>
          <a:solidFill>
            <a:srgbClr val="E5B410">
              <a:alpha val="10000"/>
            </a:srgbClr>
          </a:solidFill>
          <a:ln w="12700">
            <a:solidFill>
              <a:srgbClr val="E5B410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3"/>
          <p:cNvSpPr/>
          <p:nvPr/>
        </p:nvSpPr>
        <p:spPr>
          <a:xfrm>
            <a:off x="9334195" y="3143707"/>
            <a:ext cx="57607" cy="2495398"/>
          </a:xfrm>
          <a:prstGeom prst="rect">
            <a:avLst/>
          </a:prstGeom>
          <a:solidFill>
            <a:srgbClr val="E5B410"/>
          </a:solidFill>
          <a:ln w="12700">
            <a:solidFill>
              <a:srgbClr val="E5B4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4"/>
          <p:cNvSpPr/>
          <p:nvPr/>
        </p:nvSpPr>
        <p:spPr>
          <a:xfrm>
            <a:off x="1143000" y="5905195"/>
            <a:ext cx="7877556" cy="3161995"/>
          </a:xfrm>
          <a:prstGeom prst="rect">
            <a:avLst/>
          </a:prstGeom>
          <a:solidFill>
            <a:srgbClr val="FCF1E2">
              <a:alpha val="6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5"/>
          <p:cNvSpPr/>
          <p:nvPr/>
        </p:nvSpPr>
        <p:spPr>
          <a:xfrm>
            <a:off x="1143000" y="5905195"/>
            <a:ext cx="57607" cy="3161995"/>
          </a:xfrm>
          <a:prstGeom prst="rect">
            <a:avLst/>
          </a:prstGeom>
          <a:solidFill>
            <a:srgbClr val="9D2462"/>
          </a:solidFill>
          <a:ln w="12700">
            <a:solidFill>
              <a:srgbClr val="9D246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6"/>
          <p:cNvSpPr/>
          <p:nvPr/>
        </p:nvSpPr>
        <p:spPr>
          <a:xfrm>
            <a:off x="9334195" y="5905195"/>
            <a:ext cx="7877556" cy="3161995"/>
          </a:xfrm>
          <a:prstGeom prst="rect">
            <a:avLst/>
          </a:prstGeom>
          <a:solidFill>
            <a:srgbClr val="FCF1E2">
              <a:alpha val="6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9334195" y="5905195"/>
            <a:ext cx="57607" cy="3161995"/>
          </a:xfrm>
          <a:prstGeom prst="rect">
            <a:avLst/>
          </a:prstGeom>
          <a:solidFill>
            <a:srgbClr val="FCF1E2"/>
          </a:solidFill>
          <a:ln w="12700">
            <a:solidFill>
              <a:srgbClr val="FCF1E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1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12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13" name="Image 3" descr="gen-dedup-533f5c90ebc52a9fdb3c77990e495fba.png"/>
          <p:cNvPicPr>
            <a:picLocks noChangeAspect="1"/>
          </p:cNvPicPr>
          <p:nvPr/>
        </p:nvPicPr>
        <p:blipFill>
          <a:blip r:embed="rId6"/>
          <a:srcRect l="-404" r="-404"/>
          <a:stretch/>
        </p:blipFill>
        <p:spPr>
          <a:xfrm>
            <a:off x="1333195" y="2286000"/>
            <a:ext cx="1143000" cy="28346"/>
          </a:xfrm>
          <a:prstGeom prst="rect">
            <a:avLst/>
          </a:prstGeom>
        </p:spPr>
      </p:pic>
      <p:pic>
        <p:nvPicPr>
          <p:cNvPr id="14" name="Image 4" descr="gen-dedup-10eb6118ca3607e0d842799839117eb4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08 · Considerações finais</a:t>
            </a:r>
            <a:endParaRPr lang="en-US" sz="1200" dirty="0"/>
          </a:p>
        </p:txBody>
      </p:sp>
      <p:pic>
        <p:nvPicPr>
          <p:cNvPr id="16" name="Image 5" descr="gen-dedup-90d1da9115cb467d555090886a0cafaa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1333195" y="1218895"/>
            <a:ext cx="1562161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kern="0" spc="-37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Considerações </a:t>
            </a:r>
            <a:r>
              <a:rPr lang="en-US" sz="8000" i="1" kern="0" spc="-37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finais</a:t>
            </a:r>
            <a:endParaRPr lang="en-US" sz="8000" dirty="0"/>
          </a:p>
        </p:txBody>
      </p:sp>
      <p:sp>
        <p:nvSpPr>
          <p:cNvPr id="18" name="Text 10"/>
          <p:cNvSpPr txBox="1"/>
          <p:nvPr/>
        </p:nvSpPr>
        <p:spPr>
          <a:xfrm>
            <a:off x="1333195" y="2533802"/>
            <a:ext cx="1562161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i="1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Retome o </a:t>
            </a:r>
            <a:r>
              <a:rPr lang="en-US" sz="1500" i="1" dirty="0" err="1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</a:t>
            </a:r>
            <a:r>
              <a:rPr lang="en-US" sz="1500" i="1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sintetize achados, aponte limitações e indique a possibilidade de pesquisas futuras.</a:t>
            </a:r>
            <a:endParaRPr lang="en-US" sz="1500" dirty="0"/>
          </a:p>
        </p:txBody>
      </p:sp>
      <p:sp>
        <p:nvSpPr>
          <p:cNvPr id="19" name="Text 11"/>
          <p:cNvSpPr txBox="1"/>
          <p:nvPr/>
        </p:nvSpPr>
        <p:spPr>
          <a:xfrm>
            <a:off x="1547866" y="3296868"/>
            <a:ext cx="2857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15" dirty="0">
                <a:solidFill>
                  <a:srgbClr val="DE2C4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Bloco 01</a:t>
            </a:r>
            <a:endParaRPr lang="en-US" sz="1200" dirty="0"/>
          </a:p>
        </p:txBody>
      </p:sp>
      <p:sp>
        <p:nvSpPr>
          <p:cNvPr id="20" name="Text 12"/>
          <p:cNvSpPr txBox="1"/>
          <p:nvPr/>
        </p:nvSpPr>
        <p:spPr>
          <a:xfrm>
            <a:off x="1497762" y="3532328"/>
            <a:ext cx="704911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Retomada do </a:t>
            </a:r>
            <a:r>
              <a:rPr lang="en-US" sz="1950" b="1" dirty="0" err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objetivo</a:t>
            </a:r>
            <a:endParaRPr lang="en-US" sz="1950" dirty="0"/>
          </a:p>
        </p:txBody>
      </p:sp>
      <p:sp>
        <p:nvSpPr>
          <p:cNvPr id="21" name="Text 13"/>
          <p:cNvSpPr txBox="1"/>
          <p:nvPr/>
        </p:nvSpPr>
        <p:spPr>
          <a:xfrm>
            <a:off x="1524305" y="4021073"/>
            <a:ext cx="77349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[Reafirme o </a:t>
            </a:r>
            <a:r>
              <a:rPr lang="en-US" sz="1600" dirty="0" err="1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</a:t>
            </a:r>
            <a:r>
              <a:rPr lang="en-US" sz="1600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geral; diga em que medida o artigo responde a ele].</a:t>
            </a:r>
            <a:endParaRPr lang="en-US" sz="1600" dirty="0"/>
          </a:p>
        </p:txBody>
      </p:sp>
      <p:sp>
        <p:nvSpPr>
          <p:cNvPr id="23" name="Text 15"/>
          <p:cNvSpPr txBox="1"/>
          <p:nvPr/>
        </p:nvSpPr>
        <p:spPr>
          <a:xfrm>
            <a:off x="9705441" y="3305893"/>
            <a:ext cx="2857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15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Bloco 02</a:t>
            </a:r>
            <a:endParaRPr lang="en-US" sz="1200" dirty="0"/>
          </a:p>
        </p:txBody>
      </p:sp>
      <p:sp>
        <p:nvSpPr>
          <p:cNvPr id="24" name="Text 16"/>
          <p:cNvSpPr txBox="1"/>
          <p:nvPr/>
        </p:nvSpPr>
        <p:spPr>
          <a:xfrm>
            <a:off x="9688631" y="3595703"/>
            <a:ext cx="704911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Principais achados</a:t>
            </a:r>
            <a:endParaRPr lang="en-US" sz="1950" dirty="0"/>
          </a:p>
        </p:txBody>
      </p:sp>
      <p:sp>
        <p:nvSpPr>
          <p:cNvPr id="25" name="Text 17"/>
          <p:cNvSpPr txBox="1"/>
          <p:nvPr/>
        </p:nvSpPr>
        <p:spPr>
          <a:xfrm>
            <a:off x="9644634" y="4023360"/>
            <a:ext cx="7049110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[achado 1 em uma frase]</a:t>
            </a:r>
            <a:endParaRPr lang="en-US" sz="1600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[achado 2 em uma frase]</a:t>
            </a:r>
            <a:endParaRPr lang="en-US" sz="1600" dirty="0"/>
          </a:p>
          <a:p>
            <a:pPr marL="0" indent="0" algn="l">
              <a:lnSpc>
                <a:spcPts val="2250"/>
              </a:lnSpc>
              <a:buNone/>
            </a:pPr>
            <a:r>
              <a:rPr lang="en-US" sz="1600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[achado 3 em uma frase]</a:t>
            </a:r>
            <a:endParaRPr lang="en-US" sz="1600" dirty="0"/>
          </a:p>
        </p:txBody>
      </p:sp>
      <p:sp>
        <p:nvSpPr>
          <p:cNvPr id="27" name="Text 19"/>
          <p:cNvSpPr txBox="1"/>
          <p:nvPr/>
        </p:nvSpPr>
        <p:spPr>
          <a:xfrm>
            <a:off x="1524305" y="6047384"/>
            <a:ext cx="2857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15" dirty="0">
                <a:solidFill>
                  <a:srgbClr val="C28E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Bloco 03</a:t>
            </a:r>
            <a:endParaRPr lang="en-US" sz="1200" dirty="0"/>
          </a:p>
        </p:txBody>
      </p:sp>
      <p:sp>
        <p:nvSpPr>
          <p:cNvPr id="28" name="Text 20"/>
          <p:cNvSpPr txBox="1"/>
          <p:nvPr/>
        </p:nvSpPr>
        <p:spPr>
          <a:xfrm>
            <a:off x="1524305" y="6285357"/>
            <a:ext cx="704911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 err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Limitações</a:t>
            </a:r>
            <a:r>
              <a:rPr lang="en-US" sz="19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(Caso </a:t>
            </a:r>
            <a:r>
              <a:rPr lang="en-US" sz="1950" b="1" dirty="0" err="1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exista</a:t>
            </a:r>
            <a:r>
              <a:rPr lang="en-US" sz="19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) </a:t>
            </a:r>
            <a:endParaRPr lang="en-US" sz="1950" dirty="0"/>
          </a:p>
        </p:txBody>
      </p:sp>
      <p:sp>
        <p:nvSpPr>
          <p:cNvPr id="29" name="Text 21"/>
          <p:cNvSpPr txBox="1"/>
          <p:nvPr/>
        </p:nvSpPr>
        <p:spPr>
          <a:xfrm>
            <a:off x="1524305" y="6771589"/>
            <a:ext cx="7049110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[Aponte 2 a 3 limites: recorte, amostra, contexto. </a:t>
            </a:r>
            <a:endParaRPr lang="en-US" sz="1600" dirty="0"/>
          </a:p>
        </p:txBody>
      </p:sp>
      <p:sp>
        <p:nvSpPr>
          <p:cNvPr id="31" name="Text 23"/>
          <p:cNvSpPr txBox="1"/>
          <p:nvPr/>
        </p:nvSpPr>
        <p:spPr>
          <a:xfrm>
            <a:off x="9644634" y="6096305"/>
            <a:ext cx="2857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15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Bloco 04</a:t>
            </a:r>
            <a:endParaRPr lang="en-US" sz="1200" dirty="0"/>
          </a:p>
        </p:txBody>
      </p:sp>
      <p:sp>
        <p:nvSpPr>
          <p:cNvPr id="32" name="Text 24"/>
          <p:cNvSpPr txBox="1"/>
          <p:nvPr/>
        </p:nvSpPr>
        <p:spPr>
          <a:xfrm>
            <a:off x="9644634" y="6333592"/>
            <a:ext cx="704911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Possibilidade de pesquisas futuras</a:t>
            </a:r>
            <a:endParaRPr lang="en-US" sz="1950" dirty="0"/>
          </a:p>
        </p:txBody>
      </p:sp>
      <p:sp>
        <p:nvSpPr>
          <p:cNvPr id="33" name="Text 25"/>
          <p:cNvSpPr txBox="1"/>
          <p:nvPr/>
        </p:nvSpPr>
        <p:spPr>
          <a:xfrm>
            <a:off x="9688631" y="6810451"/>
            <a:ext cx="7049110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00" dirty="0">
                <a:solidFill>
                  <a:srgbClr val="FCF1E2">
                    <a:alpha val="92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[Indique próximos caminhos — estudos comparados, ampliação do corpus</a:t>
            </a:r>
            <a:endParaRPr lang="en-US" sz="1600" dirty="0"/>
          </a:p>
        </p:txBody>
      </p:sp>
      <p:sp>
        <p:nvSpPr>
          <p:cNvPr id="35" name="Text 27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36" name="Text 28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 / 12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75eca98f5a3d2022959937ca7644361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43000" y="3143707"/>
            <a:ext cx="16068751" cy="5924398"/>
          </a:xfrm>
          <a:prstGeom prst="rect">
            <a:avLst/>
          </a:prstGeom>
          <a:solidFill>
            <a:srgbClr val="FCF1E2">
              <a:alpha val="5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1143000" y="3143707"/>
            <a:ext cx="57607" cy="5924398"/>
          </a:xfrm>
          <a:prstGeom prst="rect">
            <a:avLst/>
          </a:prstGeom>
          <a:solidFill>
            <a:srgbClr val="FCF1E2"/>
          </a:solidFill>
          <a:ln w="12700">
            <a:solidFill>
              <a:srgbClr val="FCF1E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5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6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7" name="Image 3" descr="gen-dedup-533f5c90ebc52a9fdb3c77990e495fba.png"/>
          <p:cNvPicPr>
            <a:picLocks noChangeAspect="1"/>
          </p:cNvPicPr>
          <p:nvPr/>
        </p:nvPicPr>
        <p:blipFill>
          <a:blip r:embed="rId6"/>
          <a:srcRect l="-404" r="-404"/>
          <a:stretch/>
        </p:blipFill>
        <p:spPr>
          <a:xfrm>
            <a:off x="1333195" y="2286000"/>
            <a:ext cx="1143000" cy="28346"/>
          </a:xfrm>
          <a:prstGeom prst="rect">
            <a:avLst/>
          </a:prstGeom>
        </p:spPr>
      </p:pic>
      <p:pic>
        <p:nvPicPr>
          <p:cNvPr id="8" name="Image 4" descr="gen-dedup-15c65721db5f348b1798be97f7a84b09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1524305" y="8477402"/>
            <a:ext cx="15240305" cy="9144"/>
          </a:xfrm>
          <a:prstGeom prst="rect">
            <a:avLst/>
          </a:prstGeom>
        </p:spPr>
      </p:pic>
      <p:pic>
        <p:nvPicPr>
          <p:cNvPr id="9" name="Image 5" descr="gen-dedup-10eb6118ca3607e0d842799839117eb4.png"/>
          <p:cNvPicPr>
            <a:picLocks noChangeAspect="1"/>
          </p:cNvPicPr>
          <p:nvPr/>
        </p:nvPicPr>
        <p:blipFill>
          <a:blip r:embed="rId8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10" name="Text 2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09 · Referências Bibliográficas</a:t>
            </a:r>
            <a:endParaRPr lang="en-US" sz="1200" dirty="0"/>
          </a:p>
        </p:txBody>
      </p:sp>
      <p:pic>
        <p:nvPicPr>
          <p:cNvPr id="11" name="Image 6" descr="gen-dedup-90d1da9115cb467d555090886a0cafaa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2" name="Text 3"/>
          <p:cNvSpPr txBox="1"/>
          <p:nvPr/>
        </p:nvSpPr>
        <p:spPr>
          <a:xfrm>
            <a:off x="1333195" y="1218895"/>
            <a:ext cx="15621610" cy="914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000" i="1" kern="0" spc="-37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Referências</a:t>
            </a:r>
            <a:endParaRPr lang="en-US" sz="8000" dirty="0"/>
          </a:p>
        </p:txBody>
      </p:sp>
      <p:sp>
        <p:nvSpPr>
          <p:cNvPr id="13" name="Text 4"/>
          <p:cNvSpPr txBox="1"/>
          <p:nvPr/>
        </p:nvSpPr>
        <p:spPr>
          <a:xfrm>
            <a:off x="1333195" y="2533802"/>
            <a:ext cx="15621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 aqui a lista completa — </a:t>
            </a:r>
            <a:r>
              <a:rPr lang="en-US" sz="1650" dirty="0">
                <a:solidFill>
                  <a:srgbClr val="E5B410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ABNT NBR 6023</a:t>
            </a:r>
            <a:r>
              <a:rPr lang="en-US" sz="1650" dirty="0">
                <a:solidFill>
                  <a:srgbClr val="FCF1E2">
                    <a:alpha val="7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ordem alfabética pelo sobrenome do(a) primeiro(a) autor(a).</a:t>
            </a:r>
            <a:endParaRPr lang="en-US" sz="1650" dirty="0"/>
          </a:p>
        </p:txBody>
      </p:sp>
      <p:sp>
        <p:nvSpPr>
          <p:cNvPr id="14" name="Text 5"/>
          <p:cNvSpPr txBox="1"/>
          <p:nvPr/>
        </p:nvSpPr>
        <p:spPr>
          <a:xfrm>
            <a:off x="1524305" y="3429000"/>
            <a:ext cx="14859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315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Lista para colar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1524305" y="3905402"/>
            <a:ext cx="1524030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FCF1E2">
                    <a:alpha val="8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[Cole aqui a lista em ordem alfabética · uma entrada por linha · mantenha o recuo de parágrafo da ABNT].</a:t>
            </a:r>
            <a:endParaRPr lang="en-US" sz="1800" dirty="0"/>
          </a:p>
        </p:txBody>
      </p:sp>
      <p:sp>
        <p:nvSpPr>
          <p:cNvPr id="17" name="Text 8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 · GT [GT]</a:t>
            </a:r>
            <a:endParaRPr lang="en-US" sz="1050" dirty="0"/>
          </a:p>
        </p:txBody>
      </p:sp>
      <p:sp>
        <p:nvSpPr>
          <p:cNvPr id="18" name="Text 9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 / 12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bb4675e3d62d35946de8959f220aa9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43000" y="4005370"/>
            <a:ext cx="16002000" cy="4872540"/>
          </a:xfrm>
          <a:prstGeom prst="rect">
            <a:avLst/>
          </a:prstGeom>
          <a:solidFill>
            <a:srgbClr val="FCF1E2">
              <a:alpha val="6000"/>
            </a:srgbClr>
          </a:solidFill>
          <a:ln w="12700">
            <a:solidFill>
              <a:srgbClr val="FCF1E2">
                <a:alpha val="1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1143000" y="4005370"/>
            <a:ext cx="57607" cy="4872539"/>
          </a:xfrm>
          <a:prstGeom prst="rect">
            <a:avLst/>
          </a:prstGeom>
          <a:solidFill>
            <a:srgbClr val="E5B410"/>
          </a:solidFill>
          <a:ln w="12700">
            <a:solidFill>
              <a:srgbClr val="E5B4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 1" descr="gen-dedup-41b2d565829323e23d444842caa3ce16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685800"/>
          </a:xfrm>
          <a:prstGeom prst="rect">
            <a:avLst/>
          </a:prstGeom>
        </p:spPr>
      </p:pic>
      <p:pic>
        <p:nvPicPr>
          <p:cNvPr id="7" name="Image 2" descr="gen-dedup-3d92a82ad69ea585ee9719c5b4bd3216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0" y="685800"/>
            <a:ext cx="18288000" cy="19202"/>
          </a:xfrm>
          <a:prstGeom prst="rect">
            <a:avLst/>
          </a:prstGeom>
        </p:spPr>
      </p:pic>
      <p:pic>
        <p:nvPicPr>
          <p:cNvPr id="8" name="Image 3" descr="gen-dedup-533f5c90ebc52a9fdb3c77990e495fba.png"/>
          <p:cNvPicPr>
            <a:picLocks noChangeAspect="1"/>
          </p:cNvPicPr>
          <p:nvPr/>
        </p:nvPicPr>
        <p:blipFill>
          <a:blip r:embed="rId6"/>
          <a:srcRect l="-404" r="-404"/>
          <a:stretch/>
        </p:blipFill>
        <p:spPr>
          <a:xfrm>
            <a:off x="1333195" y="3736964"/>
            <a:ext cx="1143000" cy="28346"/>
          </a:xfrm>
          <a:prstGeom prst="rect">
            <a:avLst/>
          </a:prstGeom>
        </p:spPr>
      </p:pic>
      <p:pic>
        <p:nvPicPr>
          <p:cNvPr id="9" name="Image 4" descr="gen-dedup-eef3bf1086a03f7c244410559955cadf.png"/>
          <p:cNvPicPr>
            <a:picLocks noChangeAspect="1"/>
          </p:cNvPicPr>
          <p:nvPr/>
        </p:nvPicPr>
        <p:blipFill>
          <a:blip r:embed="rId7"/>
          <a:srcRect t="-408" b="-408"/>
          <a:stretch/>
        </p:blipFill>
        <p:spPr>
          <a:xfrm>
            <a:off x="15430499" y="2005793"/>
            <a:ext cx="1904695" cy="19202"/>
          </a:xfrm>
          <a:prstGeom prst="rect">
            <a:avLst/>
          </a:prstGeom>
        </p:spPr>
      </p:pic>
      <p:pic>
        <p:nvPicPr>
          <p:cNvPr id="10" name="Image 5" descr="gen-dedup-10eb6118ca3607e0d842799839117eb4.png"/>
          <p:cNvPicPr>
            <a:picLocks noChangeAspect="1"/>
          </p:cNvPicPr>
          <p:nvPr/>
        </p:nvPicPr>
        <p:blipFill>
          <a:blip r:embed="rId8"/>
          <a:srcRect l="-2083" r="-2083"/>
          <a:stretch/>
        </p:blipFill>
        <p:spPr>
          <a:xfrm>
            <a:off x="0" y="9905695"/>
            <a:ext cx="18288000" cy="9144"/>
          </a:xfrm>
          <a:prstGeom prst="rect">
            <a:avLst/>
          </a:prstGeom>
        </p:spPr>
      </p:pic>
      <p:sp>
        <p:nvSpPr>
          <p:cNvPr id="11" name="Text 3"/>
          <p:cNvSpPr txBox="1"/>
          <p:nvPr/>
        </p:nvSpPr>
        <p:spPr>
          <a:xfrm>
            <a:off x="1333195" y="228600"/>
            <a:ext cx="10478110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60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●</a:t>
            </a:r>
            <a:r>
              <a:rPr lang="en-US" sz="1200" b="1" kern="0" spc="360" dirty="0">
                <a:solidFill>
                  <a:srgbClr val="FCF1E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 Encerramento · Vamos à conversa</a:t>
            </a:r>
            <a:endParaRPr lang="en-US" sz="1200" dirty="0"/>
          </a:p>
        </p:txBody>
      </p:sp>
      <p:pic>
        <p:nvPicPr>
          <p:cNvPr id="12" name="Image 6" descr="gen-dedup-90d1da9115cb467d555090886a0cafaa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20695" y="57607"/>
            <a:ext cx="1524305" cy="866851"/>
          </a:xfrm>
          <a:prstGeom prst="rect">
            <a:avLst/>
          </a:prstGeom>
        </p:spPr>
      </p:pic>
      <p:sp>
        <p:nvSpPr>
          <p:cNvPr id="13" name="Text 4"/>
          <p:cNvSpPr txBox="1"/>
          <p:nvPr/>
        </p:nvSpPr>
        <p:spPr>
          <a:xfrm>
            <a:off x="1200607" y="1011477"/>
            <a:ext cx="16193110" cy="20958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0" i="1" kern="0" spc="-1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Obrigado</a:t>
            </a:r>
            <a:r>
              <a:rPr lang="en-US" sz="15000" i="1" kern="0" spc="-150" dirty="0">
                <a:solidFill>
                  <a:srgbClr val="E5B4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(a)</a:t>
            </a:r>
            <a:r>
              <a:rPr lang="en-US" sz="15000" i="1" kern="0" spc="-1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5000" dirty="0"/>
          </a:p>
        </p:txBody>
      </p:sp>
      <p:sp>
        <p:nvSpPr>
          <p:cNvPr id="14" name="Text 5"/>
          <p:cNvSpPr txBox="1"/>
          <p:nvPr/>
        </p:nvSpPr>
        <p:spPr>
          <a:xfrm>
            <a:off x="1333195" y="2962895"/>
            <a:ext cx="14287500" cy="5340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450" dirty="0">
                <a:solidFill>
                  <a:srgbClr val="FCF1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Vamos à conversa</a:t>
            </a:r>
            <a:r>
              <a:rPr lang="en-US" sz="3450" dirty="0">
                <a:solidFill>
                  <a:srgbClr val="E5B41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3450" dirty="0"/>
          </a:p>
        </p:txBody>
      </p:sp>
      <p:sp>
        <p:nvSpPr>
          <p:cNvPr id="16" name="Text 7"/>
          <p:cNvSpPr txBox="1"/>
          <p:nvPr/>
        </p:nvSpPr>
        <p:spPr>
          <a:xfrm>
            <a:off x="1581912" y="4177516"/>
            <a:ext cx="97155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kern="0" spc="243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Autoria</a:t>
            </a:r>
            <a:endParaRPr lang="en-US" sz="1350" dirty="0"/>
          </a:p>
        </p:txBody>
      </p:sp>
      <p:sp>
        <p:nvSpPr>
          <p:cNvPr id="17" name="Text 8"/>
          <p:cNvSpPr txBox="1"/>
          <p:nvPr/>
        </p:nvSpPr>
        <p:spPr>
          <a:xfrm>
            <a:off x="1486151" y="4586447"/>
            <a:ext cx="97155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22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[Nome do(a) autor(a) 01 · E-mail · Lattes · </a:t>
            </a:r>
            <a:r>
              <a:rPr lang="en-US" sz="225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Orcid</a:t>
            </a:r>
            <a:r>
              <a:rPr lang="en-US" sz="22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]</a:t>
            </a:r>
            <a:endParaRPr lang="en-US" sz="2250" dirty="0"/>
          </a:p>
        </p:txBody>
      </p:sp>
      <p:sp>
        <p:nvSpPr>
          <p:cNvPr id="20" name="Text 11"/>
          <p:cNvSpPr txBox="1"/>
          <p:nvPr/>
        </p:nvSpPr>
        <p:spPr>
          <a:xfrm>
            <a:off x="1524305" y="7884055"/>
            <a:ext cx="97155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kern="0" spc="243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GT &amp; programa</a:t>
            </a:r>
            <a:endParaRPr lang="en-US" sz="1350" dirty="0"/>
          </a:p>
        </p:txBody>
      </p:sp>
      <p:sp>
        <p:nvSpPr>
          <p:cNvPr id="21" name="Text 12"/>
          <p:cNvSpPr txBox="1"/>
          <p:nvPr/>
        </p:nvSpPr>
        <p:spPr>
          <a:xfrm>
            <a:off x="1524305" y="8219748"/>
            <a:ext cx="97155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[GT: nome] · Curso de XXXXX· Instituição</a:t>
            </a:r>
            <a:endParaRPr lang="en-US" sz="2250" dirty="0"/>
          </a:p>
        </p:txBody>
      </p:sp>
      <p:sp>
        <p:nvSpPr>
          <p:cNvPr id="23" name="Text 14"/>
          <p:cNvSpPr txBox="1"/>
          <p:nvPr/>
        </p:nvSpPr>
        <p:spPr>
          <a:xfrm>
            <a:off x="14096847" y="1179604"/>
            <a:ext cx="457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 e 23 de outubro</a:t>
            </a:r>
            <a:endParaRPr lang="en-US" sz="3000" dirty="0"/>
          </a:p>
        </p:txBody>
      </p:sp>
      <p:sp>
        <p:nvSpPr>
          <p:cNvPr id="24" name="Text 15"/>
          <p:cNvSpPr txBox="1"/>
          <p:nvPr/>
        </p:nvSpPr>
        <p:spPr>
          <a:xfrm>
            <a:off x="14123088" y="1644148"/>
            <a:ext cx="45720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kern="0" spc="363" dirty="0">
                <a:solidFill>
                  <a:srgbClr val="E5B41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 2026</a:t>
            </a:r>
            <a:endParaRPr lang="en-US" sz="1650" dirty="0"/>
          </a:p>
        </p:txBody>
      </p:sp>
      <p:sp>
        <p:nvSpPr>
          <p:cNvPr id="25" name="Text 16"/>
          <p:cNvSpPr txBox="1"/>
          <p:nvPr/>
        </p:nvSpPr>
        <p:spPr>
          <a:xfrm>
            <a:off x="13906424" y="2242188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CF1E2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11º Fórum de Jornalismo da </a:t>
            </a:r>
            <a:r>
              <a:rPr lang="en-US" b="1" dirty="0" err="1">
                <a:solidFill>
                  <a:srgbClr val="FCF1E2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Faculdade</a:t>
            </a:r>
            <a:r>
              <a:rPr lang="en-US" b="1" dirty="0">
                <a:solidFill>
                  <a:srgbClr val="FCF1E2">
                    <a:alpha val="9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R.Sá</a:t>
            </a:r>
            <a:endParaRPr lang="en-US" dirty="0"/>
          </a:p>
        </p:txBody>
      </p:sp>
      <p:sp>
        <p:nvSpPr>
          <p:cNvPr id="28" name="Text 19"/>
          <p:cNvSpPr txBox="1"/>
          <p:nvPr/>
        </p:nvSpPr>
        <p:spPr>
          <a:xfrm>
            <a:off x="1333195" y="10019995"/>
            <a:ext cx="8572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94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11º Fórum de Jornalismo · R.Sá 20 Anos</a:t>
            </a:r>
            <a:endParaRPr lang="en-US" sz="1050" dirty="0"/>
          </a:p>
        </p:txBody>
      </p:sp>
      <p:sp>
        <p:nvSpPr>
          <p:cNvPr id="29" name="Text 20"/>
          <p:cNvSpPr txBox="1"/>
          <p:nvPr/>
        </p:nvSpPr>
        <p:spPr>
          <a:xfrm>
            <a:off x="14859000" y="10019995"/>
            <a:ext cx="190561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315" dirty="0">
                <a:solidFill>
                  <a:srgbClr val="FCF1E2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12 / 12</a:t>
            </a:r>
            <a:endParaRPr lang="en-US" sz="1050" dirty="0"/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EFC851AE-3BF4-0620-257D-140C1269A036}"/>
              </a:ext>
            </a:extLst>
          </p:cNvPr>
          <p:cNvSpPr txBox="1"/>
          <p:nvPr/>
        </p:nvSpPr>
        <p:spPr>
          <a:xfrm>
            <a:off x="1486151" y="5114628"/>
            <a:ext cx="97155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22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[Nome do(a) autor(a) 02 · E-mail · Lattes · </a:t>
            </a:r>
            <a:r>
              <a:rPr lang="en-US" sz="225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Orcid</a:t>
            </a:r>
            <a:r>
              <a:rPr lang="en-US" sz="22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]</a:t>
            </a:r>
            <a:endParaRPr lang="en-US" sz="2250" dirty="0"/>
          </a:p>
        </p:txBody>
      </p:sp>
      <p:sp>
        <p:nvSpPr>
          <p:cNvPr id="33" name="Text 8">
            <a:extLst>
              <a:ext uri="{FF2B5EF4-FFF2-40B4-BE49-F238E27FC236}">
                <a16:creationId xmlns:a16="http://schemas.microsoft.com/office/drawing/2014/main" id="{8A38E8E1-AFB6-E0C9-7705-C72B1C5D8C5D}"/>
              </a:ext>
            </a:extLst>
          </p:cNvPr>
          <p:cNvSpPr txBox="1"/>
          <p:nvPr/>
        </p:nvSpPr>
        <p:spPr>
          <a:xfrm>
            <a:off x="1486151" y="5697588"/>
            <a:ext cx="97155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22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[Nome do(a) autor(a) 03 · E-mail · Lattes · </a:t>
            </a:r>
            <a:r>
              <a:rPr lang="en-US" sz="2250" i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Orcid</a:t>
            </a:r>
            <a:r>
              <a:rPr lang="en-US" sz="22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]</a:t>
            </a:r>
            <a:endParaRPr lang="en-US" sz="2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1021</Words>
  <Application>Microsoft Office PowerPoint</Application>
  <PresentationFormat>Personalizar</PresentationFormat>
  <Paragraphs>129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Georgia</vt:lpstr>
      <vt:lpstr>Trebuchet MS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Isael Pereira</cp:lastModifiedBy>
  <cp:revision>2</cp:revision>
  <dcterms:created xsi:type="dcterms:W3CDTF">2026-10-16T13:06:40Z</dcterms:created>
  <dcterms:modified xsi:type="dcterms:W3CDTF">2026-10-16T13:48:46Z</dcterms:modified>
</cp:coreProperties>
</file>